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1" r:id="rId4"/>
    <p:sldId id="259" r:id="rId5"/>
    <p:sldId id="282" r:id="rId6"/>
    <p:sldId id="260" r:id="rId7"/>
    <p:sldId id="283" r:id="rId8"/>
    <p:sldId id="261" r:id="rId9"/>
    <p:sldId id="262" r:id="rId10"/>
    <p:sldId id="264" r:id="rId11"/>
    <p:sldId id="273" r:id="rId12"/>
    <p:sldId id="265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7" r:id="rId26"/>
    <p:sldId id="296" r:id="rId27"/>
    <p:sldId id="266" r:id="rId28"/>
    <p:sldId id="267" r:id="rId29"/>
    <p:sldId id="268" r:id="rId30"/>
    <p:sldId id="298" r:id="rId31"/>
    <p:sldId id="269" r:id="rId32"/>
    <p:sldId id="299" r:id="rId33"/>
    <p:sldId id="270" r:id="rId34"/>
    <p:sldId id="300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9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305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97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89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1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78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48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634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86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373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426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29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8C62-2E43-4DA2-9549-D634886FBAE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0B39C-CF56-4BAD-9627-ECE2F390D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43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Алгоритмы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Разработка кода информационных систем. Лекции №11</a:t>
            </a:r>
          </a:p>
        </p:txBody>
      </p:sp>
    </p:spTree>
    <p:extLst>
      <p:ext uri="{BB962C8B-B14F-4D97-AF65-F5344CB8AC3E}">
        <p14:creationId xmlns:p14="http://schemas.microsoft.com/office/powerpoint/2010/main" val="416960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 сложности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Алгоритм со сложностью 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/>
              <a:t>) </a:t>
            </a:r>
            <a:r>
              <a:rPr lang="ru-RU" dirty="0" smtClean="0"/>
              <a:t>называется</a:t>
            </a:r>
            <a:r>
              <a:rPr lang="en-US" dirty="0" smtClean="0"/>
              <a:t> (</a:t>
            </a:r>
            <a:r>
              <a:rPr lang="ru-RU" dirty="0" smtClean="0"/>
              <a:t>в порядке возрастания скорости роста</a:t>
            </a:r>
            <a:r>
              <a:rPr lang="en-US" dirty="0" smtClean="0"/>
              <a:t>)</a:t>
            </a:r>
            <a:r>
              <a:rPr lang="ru-RU" dirty="0" smtClean="0"/>
              <a:t>:</a:t>
            </a:r>
          </a:p>
          <a:p>
            <a:r>
              <a:rPr lang="ru-RU" dirty="0"/>
              <a:t>Если </a:t>
            </a:r>
            <a:r>
              <a:rPr lang="en-US" i="1" dirty="0" smtClean="0"/>
              <a:t>f</a:t>
            </a:r>
            <a:r>
              <a:rPr lang="en-US" dirty="0" smtClean="0"/>
              <a:t>=</a:t>
            </a:r>
            <a:r>
              <a:rPr lang="en-US" dirty="0"/>
              <a:t>O</a:t>
            </a:r>
            <a:r>
              <a:rPr lang="el-GR" dirty="0" smtClean="0"/>
              <a:t>(</a:t>
            </a:r>
            <a:r>
              <a:rPr lang="ru-RU" dirty="0"/>
              <a:t>1</a:t>
            </a:r>
            <a:r>
              <a:rPr lang="en-US" dirty="0" smtClean="0"/>
              <a:t>): </a:t>
            </a:r>
            <a:r>
              <a:rPr lang="ru-RU" dirty="0" smtClean="0"/>
              <a:t>константным</a:t>
            </a:r>
            <a:endParaRPr lang="ru-RU" dirty="0"/>
          </a:p>
          <a:p>
            <a:r>
              <a:rPr lang="ru-RU" dirty="0" smtClean="0"/>
              <a:t>Если</a:t>
            </a:r>
            <a:r>
              <a:rPr lang="ru-RU" dirty="0"/>
              <a:t> </a:t>
            </a:r>
            <a:r>
              <a:rPr lang="en-US" i="1" dirty="0" smtClean="0"/>
              <a:t>f</a:t>
            </a:r>
            <a:r>
              <a:rPr lang="en-US" dirty="0" smtClean="0"/>
              <a:t>=</a:t>
            </a:r>
            <a:r>
              <a:rPr lang="en-US" dirty="0"/>
              <a:t>O</a:t>
            </a:r>
            <a:r>
              <a:rPr lang="el-GR" dirty="0" smtClean="0"/>
              <a:t>(</a:t>
            </a:r>
            <a:r>
              <a:rPr lang="en-US" dirty="0" err="1" smtClean="0"/>
              <a:t>log</a:t>
            </a:r>
            <a:r>
              <a:rPr lang="en-US" i="1" dirty="0" err="1" smtClean="0"/>
              <a:t>n</a:t>
            </a:r>
            <a:r>
              <a:rPr lang="en-US" dirty="0"/>
              <a:t>): </a:t>
            </a:r>
            <a:r>
              <a:rPr lang="ru-RU" dirty="0" smtClean="0"/>
              <a:t>логарифмическим</a:t>
            </a:r>
            <a:endParaRPr lang="en-US" dirty="0"/>
          </a:p>
          <a:p>
            <a:r>
              <a:rPr lang="ru-RU" dirty="0"/>
              <a:t>Если </a:t>
            </a:r>
            <a:r>
              <a:rPr lang="en-US" i="1" dirty="0" smtClean="0"/>
              <a:t>f</a:t>
            </a:r>
            <a:r>
              <a:rPr lang="en-US" dirty="0" smtClean="0"/>
              <a:t>=</a:t>
            </a:r>
            <a:r>
              <a:rPr lang="en-US" dirty="0"/>
              <a:t>O</a:t>
            </a:r>
            <a:r>
              <a:rPr lang="el-GR" dirty="0" smtClean="0"/>
              <a:t>(</a:t>
            </a:r>
            <a:r>
              <a:rPr lang="en-US" i="1" dirty="0"/>
              <a:t>n</a:t>
            </a:r>
            <a:r>
              <a:rPr lang="en-US" dirty="0"/>
              <a:t>): </a:t>
            </a:r>
            <a:r>
              <a:rPr lang="ru-RU" dirty="0"/>
              <a:t>линейным.</a:t>
            </a:r>
          </a:p>
          <a:p>
            <a:r>
              <a:rPr lang="ru-RU" dirty="0"/>
              <a:t>Если </a:t>
            </a:r>
            <a:r>
              <a:rPr lang="en-US" i="1" dirty="0" smtClean="0"/>
              <a:t>f</a:t>
            </a:r>
            <a:r>
              <a:rPr lang="en-US" dirty="0" smtClean="0"/>
              <a:t>=</a:t>
            </a:r>
            <a:r>
              <a:rPr lang="en-US" dirty="0"/>
              <a:t>O</a:t>
            </a:r>
            <a:r>
              <a:rPr lang="el-GR" dirty="0" smtClean="0"/>
              <a:t>(</a:t>
            </a:r>
            <a:r>
              <a:rPr lang="en-US" i="1" dirty="0" err="1" smtClean="0"/>
              <a:t>n</a:t>
            </a:r>
            <a:r>
              <a:rPr lang="en-US" dirty="0" err="1" smtClean="0"/>
              <a:t>log</a:t>
            </a:r>
            <a:r>
              <a:rPr lang="en-US" i="1" dirty="0" err="1" smtClean="0"/>
              <a:t>n</a:t>
            </a:r>
            <a:r>
              <a:rPr lang="en-US" dirty="0"/>
              <a:t>): </a:t>
            </a:r>
            <a:r>
              <a:rPr lang="ru-RU" dirty="0" smtClean="0"/>
              <a:t>линейно-логарифмическим</a:t>
            </a:r>
            <a:endParaRPr lang="en-US" dirty="0"/>
          </a:p>
          <a:p>
            <a:r>
              <a:rPr lang="ru-RU" dirty="0"/>
              <a:t>Если </a:t>
            </a:r>
            <a:r>
              <a:rPr lang="en-US" i="1" dirty="0" smtClean="0"/>
              <a:t>f</a:t>
            </a:r>
            <a:r>
              <a:rPr lang="en-US" dirty="0" smtClean="0"/>
              <a:t>=</a:t>
            </a:r>
            <a:r>
              <a:rPr lang="en-US" dirty="0"/>
              <a:t>O</a:t>
            </a:r>
            <a:r>
              <a:rPr lang="el-GR" dirty="0" smtClean="0"/>
              <a:t>(</a:t>
            </a:r>
            <a:r>
              <a:rPr lang="en-US" i="1" dirty="0" err="1"/>
              <a:t>n</a:t>
            </a:r>
            <a:r>
              <a:rPr lang="en-US" i="1" baseline="30000" dirty="0" err="1"/>
              <a:t>k</a:t>
            </a:r>
            <a:r>
              <a:rPr lang="en-US" dirty="0"/>
              <a:t>): </a:t>
            </a:r>
            <a:r>
              <a:rPr lang="ru-RU" dirty="0" smtClean="0"/>
              <a:t>полиномиальным</a:t>
            </a:r>
            <a:endParaRPr lang="ru-RU" dirty="0"/>
          </a:p>
          <a:p>
            <a:r>
              <a:rPr lang="ru-RU" dirty="0"/>
              <a:t>Если </a:t>
            </a:r>
            <a:r>
              <a:rPr lang="en-US" i="1" dirty="0" smtClean="0"/>
              <a:t>f</a:t>
            </a:r>
            <a:r>
              <a:rPr lang="en-US" dirty="0" smtClean="0"/>
              <a:t>=</a:t>
            </a:r>
            <a:r>
              <a:rPr lang="en-US" dirty="0"/>
              <a:t>O</a:t>
            </a:r>
            <a:r>
              <a:rPr lang="el-GR" dirty="0" smtClean="0"/>
              <a:t>(2</a:t>
            </a:r>
            <a:r>
              <a:rPr lang="en-US" i="1" baseline="30000" dirty="0" err="1"/>
              <a:t>n</a:t>
            </a:r>
            <a:r>
              <a:rPr lang="en-US" i="1" baseline="60000" dirty="0" err="1"/>
              <a:t>k</a:t>
            </a:r>
            <a:r>
              <a:rPr lang="en-US" dirty="0"/>
              <a:t>): </a:t>
            </a:r>
            <a:r>
              <a:rPr lang="ru-RU" dirty="0" smtClean="0"/>
              <a:t>экспоненциальным</a:t>
            </a:r>
          </a:p>
          <a:p>
            <a:r>
              <a:rPr lang="ru-RU" dirty="0"/>
              <a:t>Если </a:t>
            </a:r>
            <a:r>
              <a:rPr lang="en-US" i="1" dirty="0" smtClean="0"/>
              <a:t>f</a:t>
            </a:r>
            <a:r>
              <a:rPr lang="en-US" dirty="0" smtClean="0"/>
              <a:t>=</a:t>
            </a:r>
            <a:r>
              <a:rPr lang="en-US" dirty="0"/>
              <a:t>O</a:t>
            </a:r>
            <a:r>
              <a:rPr lang="el-GR" dirty="0" smtClean="0"/>
              <a:t>(</a:t>
            </a:r>
            <a:r>
              <a:rPr lang="en-US" dirty="0"/>
              <a:t>n</a:t>
            </a:r>
            <a:r>
              <a:rPr lang="ru-RU" i="1" dirty="0" smtClean="0"/>
              <a:t>!</a:t>
            </a:r>
            <a:r>
              <a:rPr lang="en-US" dirty="0" smtClean="0"/>
              <a:t>): </a:t>
            </a:r>
            <a:r>
              <a:rPr lang="ru-RU" dirty="0" smtClean="0"/>
              <a:t>факториальным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28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4309" y="27573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/>
              <a:t>Рекурсивные алгоритмы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47340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Рекурсия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Рекурсия – это вызов метода внутри него же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5" y="2530977"/>
            <a:ext cx="7205807" cy="40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29225" cy="41066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319" y="2547684"/>
            <a:ext cx="5796597" cy="13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0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150" y="1690688"/>
            <a:ext cx="925769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967" y="1690688"/>
            <a:ext cx="925006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607" y="1690688"/>
            <a:ext cx="923078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1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566" y="1690688"/>
            <a:ext cx="925286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127" y="1690688"/>
            <a:ext cx="9227746" cy="51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3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 этом шаге рекурсивные вызовы закончатся</a:t>
            </a:r>
          </a:p>
          <a:p>
            <a:r>
              <a:rPr lang="ru-RU" dirty="0" smtClean="0"/>
              <a:t>У любой рекурсии должны быть точки выхода, в противном случае программа завершится с ошибкой </a:t>
            </a:r>
            <a:r>
              <a:rPr lang="en-US" dirty="0"/>
              <a:t>s</a:t>
            </a:r>
            <a:r>
              <a:rPr lang="en-US" dirty="0" smtClean="0"/>
              <a:t>tack overflow, </a:t>
            </a:r>
            <a:r>
              <a:rPr lang="ru-RU" dirty="0" smtClean="0"/>
              <a:t>ошибкой переполнения стека</a:t>
            </a:r>
            <a:r>
              <a:rPr lang="en-US" dirty="0" smtClean="0"/>
              <a:t> </a:t>
            </a:r>
            <a:r>
              <a:rPr lang="ru-RU" dirty="0" smtClean="0"/>
              <a:t>вызовов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1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Базовые понятия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Алгоритм</a:t>
            </a:r>
            <a:r>
              <a:rPr lang="ru-RU" dirty="0"/>
              <a:t> — это последовательность элементарных операций, обрабатывающая </a:t>
            </a:r>
            <a:r>
              <a:rPr lang="ru-RU" dirty="0" smtClean="0"/>
              <a:t>вход</a:t>
            </a:r>
            <a:r>
              <a:rPr lang="ru-RU" dirty="0"/>
              <a:t> </a:t>
            </a:r>
            <a:r>
              <a:rPr lang="ru-RU" b="1" dirty="0" smtClean="0"/>
              <a:t>x</a:t>
            </a:r>
            <a:r>
              <a:rPr lang="ru-RU" dirty="0"/>
              <a:t> для получения </a:t>
            </a:r>
            <a:r>
              <a:rPr lang="ru-RU" dirty="0" smtClean="0"/>
              <a:t>выхода</a:t>
            </a:r>
            <a:r>
              <a:rPr lang="ru-RU" dirty="0"/>
              <a:t> </a:t>
            </a:r>
            <a:r>
              <a:rPr lang="ru-RU" b="1" dirty="0" smtClean="0"/>
              <a:t>y</a:t>
            </a:r>
            <a:endParaRPr lang="ru-RU" b="1" dirty="0"/>
          </a:p>
          <a:p>
            <a:r>
              <a:rPr lang="ru-RU" dirty="0"/>
              <a:t>Под элементарной </a:t>
            </a:r>
            <a:r>
              <a:rPr lang="ru-RU" dirty="0" smtClean="0"/>
              <a:t>операцией </a:t>
            </a:r>
            <a:r>
              <a:rPr lang="ru-RU" dirty="0"/>
              <a:t>будем понимать операции, исполняющиеся непосредственно на процессоре: сложение чисел, умножение и т.д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b="1" dirty="0"/>
              <a:t>Программа</a:t>
            </a:r>
            <a:r>
              <a:rPr lang="ru-RU" dirty="0"/>
              <a:t> — это алгоритм, выраженный на некотором языке, который может быть транслирован в элементарные </a:t>
            </a:r>
            <a:r>
              <a:rPr lang="ru-RU" dirty="0" smtClean="0"/>
              <a:t>операции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6721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60791"/>
            <a:ext cx="4340947" cy="34099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994" y="1690688"/>
            <a:ext cx="7931006" cy="45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787" y="1690688"/>
            <a:ext cx="924042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86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91" y="1690688"/>
            <a:ext cx="922321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7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645" y="1690688"/>
            <a:ext cx="928471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89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966" y="1690688"/>
            <a:ext cx="925006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59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980" y="1690688"/>
            <a:ext cx="924803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5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151" y="1690688"/>
            <a:ext cx="925769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57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Дерево рекурсии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Способом наглядной визуализации рекурсии является построение дерева рекурсии</a:t>
            </a:r>
          </a:p>
          <a:p>
            <a:r>
              <a:rPr lang="ru-RU" dirty="0" smtClean="0"/>
              <a:t>Так же она позволяет рассчитывать сложность рекурсивных алгоритмов</a:t>
            </a:r>
          </a:p>
          <a:p>
            <a:r>
              <a:rPr lang="pt-BR" dirty="0"/>
              <a:t>Расчет сложности: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235" y="3535679"/>
            <a:ext cx="7101453" cy="29809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72" y="4001294"/>
            <a:ext cx="3686939" cy="12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15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Разделяй и властвуй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Рекурсия часто применяется для создания алгоритмов на основе стратегии разделяй и властвуй</a:t>
            </a:r>
          </a:p>
          <a:p>
            <a:r>
              <a:rPr lang="ru-RU" dirty="0" smtClean="0"/>
              <a:t>Суть этой стратегии в том, что мы разделяем исходную задачу на несколько подзадач поменьше и применяем к ним тот же самый алгоритм, до тех пор пока мы не дойдем до элементарного случая</a:t>
            </a:r>
          </a:p>
          <a:p>
            <a:r>
              <a:rPr lang="ru-RU" dirty="0" smtClean="0"/>
              <a:t>Пример</a:t>
            </a:r>
            <a:r>
              <a:rPr lang="en-US" dirty="0" smtClean="0"/>
              <a:t>: </a:t>
            </a:r>
            <a:r>
              <a:rPr lang="ru-RU" dirty="0"/>
              <a:t>Н</a:t>
            </a:r>
            <a:r>
              <a:rPr lang="ru-RU" dirty="0" smtClean="0"/>
              <a:t>ужно найти файл в каталоге</a:t>
            </a:r>
          </a:p>
          <a:p>
            <a:r>
              <a:rPr lang="ru-RU" dirty="0" smtClean="0"/>
              <a:t>Решение: </a:t>
            </a:r>
          </a:p>
          <a:p>
            <a:pPr lvl="1"/>
            <a:r>
              <a:rPr lang="ru-RU" dirty="0" smtClean="0"/>
              <a:t>элементарный случай – файл находится в том же каталоге</a:t>
            </a:r>
          </a:p>
          <a:p>
            <a:pPr lvl="1"/>
            <a:r>
              <a:rPr lang="ru-RU" dirty="0"/>
              <a:t>е</a:t>
            </a:r>
            <a:r>
              <a:rPr lang="ru-RU" dirty="0" smtClean="0"/>
              <a:t>сли нет, то мы рекурсивно вызываем этот метод для каждого вложенного каталога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7591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Подмножества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Рассмотрим задачу разбиения множества на подмножества</a:t>
            </a:r>
          </a:p>
          <a:p>
            <a:r>
              <a:rPr lang="ru-RU" dirty="0" smtClean="0"/>
              <a:t>Суть этой задачи заключается в том, что у нас есть некоторый набор элементов, каждый из которых мы можем либо взять (1) либо не взять (0) в подмножество, и нам необходимо </a:t>
            </a:r>
            <a:r>
              <a:rPr lang="ru-RU" dirty="0"/>
              <a:t>найти </a:t>
            </a:r>
            <a:r>
              <a:rPr lang="ru-RU" dirty="0" smtClean="0"/>
              <a:t>все </a:t>
            </a:r>
            <a:r>
              <a:rPr lang="ru-RU" dirty="0" smtClean="0"/>
              <a:t>возможные </a:t>
            </a:r>
            <a:r>
              <a:rPr lang="ru-RU" dirty="0" smtClean="0"/>
              <a:t>варианты сделать это</a:t>
            </a:r>
          </a:p>
          <a:p>
            <a:r>
              <a:rPr lang="ru-RU" dirty="0"/>
              <a:t>Э</a:t>
            </a:r>
            <a:r>
              <a:rPr lang="ru-RU" dirty="0" smtClean="0"/>
              <a:t>лементарным действием в этой задаче является включение или исключение одного элемента, после чего мы можем рекурсивно повторить этот алгоритм для оставшейся последовательности</a:t>
            </a:r>
          </a:p>
          <a:p>
            <a:r>
              <a:rPr lang="ru-RU" dirty="0" smtClean="0"/>
              <a:t>Точкой выхода из рекурсии является момент, кода мы дошли до последнего элемента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4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Базовые понятия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Временная сложность алгоритма</a:t>
            </a:r>
            <a:r>
              <a:rPr lang="ru-RU" dirty="0"/>
              <a:t> — это </a:t>
            </a:r>
            <a:r>
              <a:rPr lang="ru-RU" dirty="0" smtClean="0"/>
              <a:t>функция, </a:t>
            </a:r>
            <a:r>
              <a:rPr lang="ru-RU" dirty="0"/>
              <a:t>показывающая точную верхнюю границу количества элементарных операций, необходимых для завершения работы алгоритма, в зависимости от </a:t>
            </a:r>
            <a:r>
              <a:rPr lang="ru-RU" dirty="0" smtClean="0"/>
              <a:t>размера входа</a:t>
            </a:r>
            <a:endParaRPr lang="ru-RU" dirty="0"/>
          </a:p>
          <a:p>
            <a:r>
              <a:rPr lang="ru-RU" b="1" dirty="0"/>
              <a:t>Емкостная сложность алгоритма</a:t>
            </a:r>
            <a:r>
              <a:rPr lang="ru-RU" dirty="0"/>
              <a:t> — аналогичная оценка для </a:t>
            </a:r>
            <a:r>
              <a:rPr lang="ru-RU" b="1" dirty="0"/>
              <a:t>дополнительной</a:t>
            </a:r>
            <a:r>
              <a:rPr lang="ru-RU" dirty="0"/>
              <a:t> памяти, необходимой для анализа входа. Память, использующаяся для хранения входа, не учитывается.</a:t>
            </a:r>
          </a:p>
        </p:txBody>
      </p:sp>
    </p:spTree>
    <p:extLst>
      <p:ext uri="{BB962C8B-B14F-4D97-AF65-F5344CB8AC3E}">
        <p14:creationId xmlns:p14="http://schemas.microsoft.com/office/powerpoint/2010/main" val="715370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Подмножества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258" y="936587"/>
            <a:ext cx="1517181" cy="5684116"/>
          </a:xfrm>
          <a:prstGeom prst="rect">
            <a:avLst/>
          </a:prstGeom>
        </p:spPr>
      </p:pic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28494"/>
            <a:ext cx="4724199" cy="53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26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Перестановки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Задача заключается в том, что необходимо найти все возможные перестановки элементов</a:t>
            </a:r>
          </a:p>
          <a:p>
            <a:pPr marL="514350" indent="-514350">
              <a:buAutoNum type="arabicPeriod"/>
            </a:pPr>
            <a:r>
              <a:rPr lang="ru-RU" dirty="0" smtClean="0"/>
              <a:t>Возьмем элемент из множества и поставим его на первое место</a:t>
            </a:r>
          </a:p>
          <a:p>
            <a:pPr marL="514350" indent="-514350">
              <a:buAutoNum type="arabicPeriod"/>
            </a:pPr>
            <a:r>
              <a:rPr lang="ru-RU" dirty="0" smtClean="0"/>
              <a:t>Для всех остальных элементов применим этот же метод рекурсивно</a:t>
            </a:r>
          </a:p>
          <a:p>
            <a:pPr marL="514350" indent="-514350">
              <a:buAutoNum type="arabicPeriod"/>
            </a:pPr>
            <a:r>
              <a:rPr lang="ru-RU" dirty="0" smtClean="0"/>
              <a:t>Далее возьмем следующий элемент из множества и поставим его на первое место, повторим шаг 2</a:t>
            </a:r>
          </a:p>
          <a:p>
            <a:pPr marL="514350" indent="-514350">
              <a:buAutoNum type="arabicPeriod"/>
            </a:pPr>
            <a:r>
              <a:rPr lang="ru-RU" dirty="0" smtClean="0"/>
              <a:t>Повторяем это пока не дойдем до последнего элемента в множестве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826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Перестановки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94403"/>
            <a:ext cx="4914096" cy="54254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809" y="148696"/>
            <a:ext cx="1236249" cy="657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89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Размещения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Задача заключается в том, чтобы найти все способы разместить </a:t>
            </a:r>
            <a:r>
              <a:rPr lang="en-US" dirty="0" smtClean="0"/>
              <a:t>n </a:t>
            </a:r>
            <a:r>
              <a:rPr lang="ru-RU" dirty="0" smtClean="0"/>
              <a:t>элементов по </a:t>
            </a:r>
            <a:r>
              <a:rPr lang="en-US" dirty="0" smtClean="0"/>
              <a:t>k </a:t>
            </a:r>
            <a:r>
              <a:rPr lang="ru-RU" dirty="0" smtClean="0"/>
              <a:t>позициям, где </a:t>
            </a:r>
            <a:r>
              <a:rPr lang="en-US" dirty="0" smtClean="0"/>
              <a:t>n </a:t>
            </a:r>
            <a:r>
              <a:rPr lang="ru-RU" dirty="0"/>
              <a:t>⩽</a:t>
            </a:r>
            <a:r>
              <a:rPr lang="en-US" dirty="0" smtClean="0"/>
              <a:t> k</a:t>
            </a:r>
            <a:endParaRPr lang="ru-RU" dirty="0" smtClean="0"/>
          </a:p>
          <a:p>
            <a:r>
              <a:rPr lang="ru-RU" dirty="0" smtClean="0"/>
              <a:t>Пример</a:t>
            </a:r>
            <a:r>
              <a:rPr lang="ru-RU" dirty="0" smtClean="0"/>
              <a:t>: У нас есть 3 яблока и 5 корзин. Сколько существует способов разложить яблоки в корзины (в каждую корзину можно положить только одно яблоко)?</a:t>
            </a:r>
          </a:p>
        </p:txBody>
      </p:sp>
    </p:spTree>
    <p:extLst>
      <p:ext uri="{BB962C8B-B14F-4D97-AF65-F5344CB8AC3E}">
        <p14:creationId xmlns:p14="http://schemas.microsoft.com/office/powerpoint/2010/main" val="3644401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Размещения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337663" cy="48958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08" y="1690688"/>
            <a:ext cx="1854557" cy="44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3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Расчет сложности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221767"/>
            <a:ext cx="10515600" cy="2955196"/>
          </a:xfrm>
        </p:spPr>
        <p:txBody>
          <a:bodyPr>
            <a:normAutofit/>
          </a:bodyPr>
          <a:lstStyle/>
          <a:p>
            <a:endParaRPr lang="ru-RU" dirty="0" smtClean="0"/>
          </a:p>
          <a:p>
            <a:r>
              <a:rPr lang="ru-RU" dirty="0" smtClean="0"/>
              <a:t>Этот </a:t>
            </a:r>
            <a:r>
              <a:rPr lang="ru-RU" dirty="0"/>
              <a:t>код считает следующую сумму </a:t>
            </a:r>
            <a:r>
              <a:rPr lang="en-US" dirty="0"/>
              <a:t>sum=0+2+4+…+2(n−1)=n(n−</a:t>
            </a:r>
            <a:r>
              <a:rPr lang="en-US" dirty="0" smtClean="0"/>
              <a:t>1)</a:t>
            </a:r>
            <a:endParaRPr lang="en-US" dirty="0"/>
          </a:p>
          <a:p>
            <a:endParaRPr lang="ru-RU" dirty="0" smtClean="0"/>
          </a:p>
          <a:p>
            <a:r>
              <a:rPr lang="ru-RU" dirty="0" smtClean="0"/>
              <a:t>Вычислительная </a:t>
            </a:r>
            <a:r>
              <a:rPr lang="ru-RU" dirty="0"/>
              <a:t>сложность этого </a:t>
            </a:r>
            <a:r>
              <a:rPr lang="ru-RU" dirty="0" smtClean="0"/>
              <a:t>алгоритма</a:t>
            </a:r>
            <a:r>
              <a:rPr lang="ru-RU" dirty="0"/>
              <a:t> </a:t>
            </a:r>
            <a:r>
              <a:rPr lang="en-US" dirty="0" smtClean="0"/>
              <a:t>f(n</a:t>
            </a:r>
            <a:r>
              <a:rPr lang="en-US" dirty="0"/>
              <a:t>)=n(n−1)(2</a:t>
            </a:r>
            <a:r>
              <a:rPr lang="en-US" baseline="-25000" dirty="0"/>
              <a:t>++</a:t>
            </a:r>
            <a:r>
              <a:rPr lang="en-US" dirty="0"/>
              <a:t>+1</a:t>
            </a:r>
            <a:r>
              <a:rPr lang="en-US" baseline="-25000" dirty="0"/>
              <a:t>∗</a:t>
            </a:r>
            <a:r>
              <a:rPr lang="en-US" dirty="0"/>
              <a:t>+1</a:t>
            </a:r>
            <a:r>
              <a:rPr lang="en-US" baseline="-25000" dirty="0"/>
              <a:t>&lt;</a:t>
            </a:r>
            <a:r>
              <a:rPr lang="en-US" dirty="0"/>
              <a:t>)+n(1</a:t>
            </a:r>
            <a:r>
              <a:rPr lang="en-US" baseline="-25000" dirty="0"/>
              <a:t>=</a:t>
            </a:r>
            <a:r>
              <a:rPr lang="en-US" dirty="0"/>
              <a:t>+1</a:t>
            </a:r>
            <a:r>
              <a:rPr lang="en-US" baseline="-25000" dirty="0"/>
              <a:t>++</a:t>
            </a:r>
            <a:r>
              <a:rPr lang="en-US" dirty="0"/>
              <a:t>+1</a:t>
            </a:r>
            <a:r>
              <a:rPr lang="en-US" baseline="-25000" dirty="0"/>
              <a:t>&lt;</a:t>
            </a:r>
            <a:r>
              <a:rPr lang="en-US" dirty="0"/>
              <a:t>)+3</a:t>
            </a:r>
            <a:r>
              <a:rPr lang="en-US" baseline="-25000" dirty="0"/>
              <a:t>=</a:t>
            </a:r>
            <a:r>
              <a:rPr lang="en-US" dirty="0"/>
              <a:t>+</a:t>
            </a:r>
            <a:r>
              <a:rPr lang="en-US" dirty="0" smtClean="0"/>
              <a:t>RL+WL=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=</a:t>
            </a:r>
            <a:r>
              <a:rPr lang="en-US" dirty="0" smtClean="0"/>
              <a:t>k</a:t>
            </a:r>
            <a:r>
              <a:rPr lang="en-US" baseline="-25000" dirty="0" smtClean="0"/>
              <a:t>R</a:t>
            </a:r>
            <a:r>
              <a:rPr lang="en-US" dirty="0" smtClean="0"/>
              <a:t>n+k</a:t>
            </a:r>
            <a:r>
              <a:rPr lang="en-US" baseline="-25000" dirty="0" smtClean="0"/>
              <a:t>W</a:t>
            </a:r>
            <a:r>
              <a:rPr lang="en-US" dirty="0"/>
              <a:t>⌈log⁡</a:t>
            </a:r>
            <a:r>
              <a:rPr lang="en-US" baseline="-25000" dirty="0"/>
              <a:t>10</a:t>
            </a:r>
            <a:r>
              <a:rPr lang="en-US" dirty="0"/>
              <a:t>n(n−1)⌉+4n</a:t>
            </a:r>
            <a:r>
              <a:rPr lang="en-US" baseline="30000" dirty="0"/>
              <a:t>2</a:t>
            </a:r>
            <a:r>
              <a:rPr lang="en-US" dirty="0"/>
              <a:t>−</a:t>
            </a:r>
            <a:r>
              <a:rPr lang="en-US" dirty="0" smtClean="0"/>
              <a:t>n+3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141" y="1487224"/>
            <a:ext cx="5075717" cy="19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6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Обычно такой доскональный расчет сложности для алгоритма не делают, и ограничиваются только оценкой его сложности</a:t>
            </a:r>
          </a:p>
          <a:p>
            <a:r>
              <a:rPr lang="ru-RU" dirty="0" smtClean="0"/>
              <a:t>Исключением являются </a:t>
            </a:r>
            <a:r>
              <a:rPr lang="en-US" dirty="0" smtClean="0"/>
              <a:t>real-time </a:t>
            </a:r>
            <a:r>
              <a:rPr lang="ru-RU" dirty="0" smtClean="0"/>
              <a:t>системы, в которых требуется знать сколько будет работать программа, с точностью до тика процессора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438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Масштаб роста функций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 оценке сложности алгоритма важно не конкретное количество операций, а тенденция при большом масштабе</a:t>
            </a:r>
          </a:p>
          <a:p>
            <a:r>
              <a:rPr lang="ru-RU" dirty="0"/>
              <a:t>То есть нас интересует не точное значения, а как </a:t>
            </a:r>
            <a:r>
              <a:rPr lang="ru-RU" dirty="0" smtClean="0"/>
              <a:t>ведёт себя алгоритм </a:t>
            </a:r>
            <a:r>
              <a:rPr lang="ru-RU" dirty="0"/>
              <a:t>при увеличении длины входных </a:t>
            </a:r>
            <a:r>
              <a:rPr lang="ru-RU" dirty="0" smtClean="0"/>
              <a:t>данных</a:t>
            </a:r>
            <a:endParaRPr lang="ru-RU" dirty="0"/>
          </a:p>
          <a:p>
            <a:r>
              <a:rPr lang="ru-RU" dirty="0"/>
              <a:t>Н</a:t>
            </a:r>
            <a:r>
              <a:rPr lang="ru-RU" dirty="0" smtClean="0"/>
              <a:t>а </a:t>
            </a:r>
            <a:r>
              <a:rPr lang="ru-RU" dirty="0"/>
              <a:t>большом объеме входных данных нам </a:t>
            </a:r>
            <a:r>
              <a:rPr lang="ru-RU" dirty="0" smtClean="0"/>
              <a:t>важен </a:t>
            </a:r>
            <a:r>
              <a:rPr lang="ru-RU" dirty="0"/>
              <a:t>характер </a:t>
            </a:r>
            <a:r>
              <a:rPr lang="ru-RU" dirty="0" smtClean="0"/>
              <a:t>зависимости</a:t>
            </a:r>
            <a:r>
              <a:rPr lang="en-US" dirty="0" smtClean="0"/>
              <a:t>: </a:t>
            </a:r>
            <a:r>
              <a:rPr lang="ru-RU" dirty="0" smtClean="0"/>
              <a:t>линейная, квадратичная, логарифмическая и т.д.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15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Масштаб роста функций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784" y="1837674"/>
            <a:ext cx="8000432" cy="49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1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О-нотация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236200" cy="4351338"/>
          </a:xfrm>
        </p:spPr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ru-RU" dirty="0" smtClean="0"/>
              <a:t>-малое</a:t>
            </a:r>
            <a:r>
              <a:rPr lang="en-US" dirty="0" smtClean="0"/>
              <a:t>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)=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 smtClean="0"/>
              <a:t>))</a:t>
            </a:r>
          </a:p>
          <a:p>
            <a:pPr marL="0" indent="0">
              <a:buNone/>
            </a:pP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/>
              <a:t>)≺</a:t>
            </a:r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 smtClean="0"/>
              <a:t>)</a:t>
            </a:r>
            <a:r>
              <a:rPr lang="ru-RU" dirty="0" smtClean="0"/>
              <a:t> – означает, что функция </a:t>
            </a:r>
            <a:r>
              <a:rPr lang="en-US" dirty="0" smtClean="0"/>
              <a:t>f(n), </a:t>
            </a:r>
            <a:r>
              <a:rPr lang="ru-RU" dirty="0" smtClean="0"/>
              <a:t>растет медленнее некоторой эталонной функции </a:t>
            </a:r>
            <a:r>
              <a:rPr lang="en-US" dirty="0" smtClean="0"/>
              <a:t>g(n)</a:t>
            </a:r>
          </a:p>
          <a:p>
            <a:r>
              <a:rPr lang="en-US" dirty="0" smtClean="0"/>
              <a:t>O-</a:t>
            </a:r>
            <a:r>
              <a:rPr lang="ru-RU" dirty="0" smtClean="0"/>
              <a:t>большое</a:t>
            </a:r>
            <a:r>
              <a:rPr lang="en-US" dirty="0" smtClean="0"/>
              <a:t>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 smtClean="0"/>
              <a:t>)=</a:t>
            </a:r>
            <a:r>
              <a:rPr lang="en-US" i="1" dirty="0" smtClean="0"/>
              <a:t>O</a:t>
            </a:r>
            <a:r>
              <a:rPr lang="en-US" dirty="0" smtClean="0"/>
              <a:t>(</a:t>
            </a:r>
            <a:r>
              <a:rPr lang="en-US" i="1" dirty="0" smtClean="0"/>
              <a:t>g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))</a:t>
            </a:r>
          </a:p>
          <a:p>
            <a:pPr marL="0" indent="0"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)⪯</a:t>
            </a:r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 smtClean="0"/>
              <a:t>) – </a:t>
            </a:r>
            <a:r>
              <a:rPr lang="ru-RU" dirty="0"/>
              <a:t>означает, что функция </a:t>
            </a:r>
            <a:r>
              <a:rPr lang="en-US" dirty="0"/>
              <a:t>f(n), </a:t>
            </a:r>
            <a:r>
              <a:rPr lang="ru-RU" dirty="0"/>
              <a:t>растет </a:t>
            </a:r>
            <a:r>
              <a:rPr lang="ru-RU" dirty="0" smtClean="0"/>
              <a:t>не быстрее или так же как </a:t>
            </a:r>
            <a:r>
              <a:rPr lang="en-US" dirty="0" smtClean="0"/>
              <a:t>g(n)</a:t>
            </a:r>
            <a:endParaRPr lang="ru-RU" dirty="0" smtClean="0"/>
          </a:p>
          <a:p>
            <a:r>
              <a:rPr lang="el-GR" dirty="0"/>
              <a:t>Θ-</a:t>
            </a:r>
            <a:r>
              <a:rPr lang="ru-RU" dirty="0" smtClean="0"/>
              <a:t>большое</a:t>
            </a:r>
            <a:r>
              <a:rPr lang="en-US" dirty="0" smtClean="0"/>
              <a:t>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)=</a:t>
            </a:r>
            <a:r>
              <a:rPr lang="el-GR" dirty="0"/>
              <a:t>Θ(</a:t>
            </a:r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))</a:t>
            </a:r>
            <a:endParaRPr lang="ru-RU" dirty="0"/>
          </a:p>
          <a:p>
            <a:pPr marL="0" indent="0"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)≈</a:t>
            </a:r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 smtClean="0"/>
              <a:t>)</a:t>
            </a:r>
            <a:r>
              <a:rPr lang="ru-RU" dirty="0" smtClean="0"/>
              <a:t> – означает, что функция </a:t>
            </a:r>
            <a:r>
              <a:rPr lang="en-US" dirty="0" smtClean="0"/>
              <a:t>f(n), </a:t>
            </a:r>
            <a:r>
              <a:rPr lang="ru-RU" dirty="0" smtClean="0"/>
              <a:t>растет примерно так же как и </a:t>
            </a:r>
            <a:r>
              <a:rPr lang="en-US" dirty="0" smtClean="0"/>
              <a:t>g(n)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00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сложности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425231"/>
            <a:ext cx="10515600" cy="27517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sum=0+2+4+…+2(n−1)=n(n−1</a:t>
            </a:r>
            <a:r>
              <a:rPr lang="en-US" dirty="0" smtClean="0"/>
              <a:t>)</a:t>
            </a:r>
          </a:p>
          <a:p>
            <a:r>
              <a:rPr lang="en-US" dirty="0" smtClean="0"/>
              <a:t>f(n) = </a:t>
            </a:r>
            <a:r>
              <a:rPr lang="en-US" dirty="0"/>
              <a:t>4n</a:t>
            </a:r>
            <a:r>
              <a:rPr lang="en-US" baseline="30000" dirty="0"/>
              <a:t>2</a:t>
            </a:r>
            <a:r>
              <a:rPr lang="en-US" dirty="0"/>
              <a:t>−</a:t>
            </a:r>
            <a:r>
              <a:rPr lang="en-US" dirty="0" smtClean="0"/>
              <a:t>n+3+k</a:t>
            </a:r>
            <a:r>
              <a:rPr lang="en-US" baseline="-25000" dirty="0" smtClean="0"/>
              <a:t>R</a:t>
            </a:r>
            <a:r>
              <a:rPr lang="en-US" dirty="0" smtClean="0"/>
              <a:t>n+k</a:t>
            </a:r>
            <a:r>
              <a:rPr lang="en-US" baseline="-25000" dirty="0" smtClean="0"/>
              <a:t>W</a:t>
            </a:r>
            <a:r>
              <a:rPr lang="en-US" dirty="0" smtClean="0"/>
              <a:t>log</a:t>
            </a:r>
            <a:r>
              <a:rPr lang="en-US" dirty="0"/>
              <a:t>⁡</a:t>
            </a:r>
            <a:r>
              <a:rPr lang="en-US" baseline="-25000" dirty="0"/>
              <a:t>10</a:t>
            </a:r>
            <a:r>
              <a:rPr lang="en-US" dirty="0"/>
              <a:t>n(n−1</a:t>
            </a:r>
            <a:r>
              <a:rPr lang="en-US" dirty="0" smtClean="0"/>
              <a:t>)</a:t>
            </a:r>
            <a:endParaRPr lang="en-US" dirty="0"/>
          </a:p>
          <a:p>
            <a:r>
              <a:rPr lang="ru-RU" dirty="0" smtClean="0"/>
              <a:t>Для того чтобы получить оценку сложности достаточно взять только самую быстрорастущую часть</a:t>
            </a:r>
            <a:r>
              <a:rPr lang="en-US" dirty="0" smtClean="0"/>
              <a:t>, </a:t>
            </a:r>
            <a:r>
              <a:rPr lang="ru-RU" dirty="0" smtClean="0"/>
              <a:t>в этом случае это </a:t>
            </a:r>
            <a:r>
              <a:rPr lang="en-US" dirty="0" smtClean="0"/>
              <a:t>n</a:t>
            </a:r>
            <a:r>
              <a:rPr lang="en-US" baseline="30000" dirty="0" smtClean="0"/>
              <a:t>2</a:t>
            </a:r>
            <a:endParaRPr lang="ru-RU" baseline="30000" dirty="0" smtClean="0"/>
          </a:p>
          <a:p>
            <a:r>
              <a:rPr lang="en-US" dirty="0" smtClean="0"/>
              <a:t>f(n) =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ru-RU" dirty="0" smtClean="0"/>
              <a:t>Для простоты, можно просто посчитать количество итераций в цикле, здесь это </a:t>
            </a:r>
            <a:r>
              <a:rPr lang="en-US" dirty="0" smtClean="0"/>
              <a:t>n(n-1) = n</a:t>
            </a:r>
            <a:r>
              <a:rPr lang="en-US" baseline="30000" dirty="0" smtClean="0"/>
              <a:t>2</a:t>
            </a:r>
            <a:r>
              <a:rPr lang="en-US" dirty="0" smtClean="0"/>
              <a:t>-n, </a:t>
            </a:r>
            <a:r>
              <a:rPr lang="ru-RU" dirty="0" smtClean="0"/>
              <a:t>откуда так же получаем </a:t>
            </a:r>
            <a:r>
              <a:rPr lang="en-US" dirty="0" smtClean="0"/>
              <a:t>n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141" y="1422569"/>
            <a:ext cx="5075717" cy="19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906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622</Words>
  <Application>Microsoft Office PowerPoint</Application>
  <PresentationFormat>Широкоэкранный</PresentationFormat>
  <Paragraphs>92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Тема Office</vt:lpstr>
      <vt:lpstr>Алгоритмы</vt:lpstr>
      <vt:lpstr>Базовые понятия</vt:lpstr>
      <vt:lpstr>Базовые понятия</vt:lpstr>
      <vt:lpstr>Расчет сложности</vt:lpstr>
      <vt:lpstr>Расчет сложности</vt:lpstr>
      <vt:lpstr>Масштаб роста функций</vt:lpstr>
      <vt:lpstr>Масштаб роста функций</vt:lpstr>
      <vt:lpstr>О-нотация</vt:lpstr>
      <vt:lpstr>Оценка сложности</vt:lpstr>
      <vt:lpstr>Классы сложности</vt:lpstr>
      <vt:lpstr>Рекурсивные алгоритмы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Дерево рекурсии</vt:lpstr>
      <vt:lpstr>Разделяй и властвуй</vt:lpstr>
      <vt:lpstr>Подмножества</vt:lpstr>
      <vt:lpstr>Подмножества</vt:lpstr>
      <vt:lpstr>Перестановки</vt:lpstr>
      <vt:lpstr>Перестановки</vt:lpstr>
      <vt:lpstr>Размещения</vt:lpstr>
      <vt:lpstr>Размещения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</dc:title>
  <dc:creator>Андрей</dc:creator>
  <cp:lastModifiedBy>Андрей</cp:lastModifiedBy>
  <cp:revision>31</cp:revision>
  <dcterms:created xsi:type="dcterms:W3CDTF">2024-11-10T13:27:46Z</dcterms:created>
  <dcterms:modified xsi:type="dcterms:W3CDTF">2024-11-30T18:29:43Z</dcterms:modified>
</cp:coreProperties>
</file>